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981" r:id="rId2"/>
    <p:sldId id="982" r:id="rId3"/>
    <p:sldId id="976" r:id="rId4"/>
    <p:sldId id="983" r:id="rId5"/>
    <p:sldId id="984" r:id="rId6"/>
    <p:sldId id="985" r:id="rId7"/>
    <p:sldId id="986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hibashi Isao" initials="II" lastIdx="3" clrIdx="0">
    <p:extLst>
      <p:ext uri="{19B8F6BF-5375-455C-9EA6-DF929625EA0E}">
        <p15:presenceInfo xmlns:p15="http://schemas.microsoft.com/office/powerpoint/2012/main" userId="e9ade6a3c64b35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D05FF"/>
    <a:srgbClr val="FF40FF"/>
    <a:srgbClr val="FF85FF"/>
    <a:srgbClr val="885273"/>
    <a:srgbClr val="FFB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74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7E1E-AAE0-2246-BC13-1E8B460AFE32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779D4-2018-D548-8AB4-DDBB740D9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5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03cb467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03cb467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27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03cb467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03cb467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664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03cb467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03cb467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819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71355-4E0E-334B-B78F-A5DFABC13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C1B0DC-9114-BD4C-AC9A-0D559906F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9056B3-E25F-974E-996F-2A26C5D2F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5719-B1C5-5C45-9878-45CF73FB0A20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64792C-B2F7-F147-A17C-42628295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 dirty="0" err="1"/>
              <a:t>ishibashi</a:t>
            </a:r>
            <a:r>
              <a:rPr kumimoji="1" lang="en" altLang="ja-JP" dirty="0"/>
              <a:t>©︎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9B25DE-AAFF-9E45-A2FD-FAB2BD0E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1179D-8B18-8E4C-B192-435E0517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054171-CBBC-314A-8796-0556718C1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D833E0-995A-4F4C-9281-AF56CF00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69D5-BF38-7946-AB0A-8A8ADE56CD8C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CA65E-6203-D940-ABE4-0B969CB6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C3C99-3BD4-5845-86A0-A6D58C86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8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2EAF0E-F8F1-6A4C-BEBC-9A270ED3E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CB521F-5767-B04A-9726-8173D89D7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D970A-0ACD-4D40-9DF7-843CA89C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E304-BD4C-7549-9012-C09EAF7BD11F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735575-A965-C942-90BD-4DD0E7B0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F294DE-A9A0-B342-B3CB-B16D6A76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88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A53B23-86B0-9949-BF29-39E0B345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B0D9C7-98A9-5C43-A718-8F0E3920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B684D9-749F-8646-9F36-6E550A6B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79F4-0C93-C24F-9B40-8AF13138F732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B4CA81-EDCF-4549-B030-2052E23C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 dirty="0" err="1"/>
              <a:t>ishibashi</a:t>
            </a:r>
            <a:r>
              <a:rPr kumimoji="1" lang="en" altLang="ja-JP" dirty="0"/>
              <a:t>©︎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E9DC17-C73C-E54B-9F92-18F09524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47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F6B8F3-C07A-FC4B-B3F1-DFE695BFA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168F5E-2185-8F43-BD13-63FC3C4FD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CACF1A-C151-9D4C-BF34-EED3C28A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6ED9-909E-B147-82D6-F38AA82D1216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CEE3AF-C3E5-AD45-BD6D-3F6D0A145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9152B2-1992-6A42-8B19-FA64E580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87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356F2-EB7B-6348-9FA2-FD51BEC5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A6D48D-4CB5-DF40-AC15-912763738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0CCDDA-F91E-CB4F-82E4-5DC53C8E0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67DC9D-A659-CB40-8590-57EB5E35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5DF4-A88C-5E4C-AFE2-4FA94E776390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3DE609-D6DA-3D4B-841D-71E73BA2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9CDCC5-ADDD-F147-B5E1-B3F0C5C5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93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F1EB4-6D7D-0246-9194-6124526D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D5CCFD-A438-D948-AF39-E0BF87BF7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ECE27D-1CF3-1E44-823C-8823C05EC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527A15-FEAE-574C-A816-28D5B9E57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097569-8E4C-7540-A5C1-2A7D66DDF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0A6EA0-9DF2-6441-80F4-B0AEB5D16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B5F-7E72-D945-89CB-F4A0F1E6A836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EFC07F-A030-5E4F-A1A2-32EF43FF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9A8388-691E-F940-9010-8FDF275F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5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E67AAB-AECA-2A4A-9516-80E27B20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C0CC7A-A061-EA4F-8204-BE1AFB90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FB2D-7A0C-6646-A19A-FB4DA4D0D868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8F1B3E-9376-7346-A9CF-93A32E58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654670-1BFA-DD49-8A0D-EEE4F23E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78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83C64F-5B6B-504E-9A12-CC7E9080C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E95C-F65E-5747-9AC9-8C0B8B8FFC34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754C70-5F11-D248-8E2E-D818C50D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8530B8-E9C7-7147-9E45-48CC9CEA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24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0EB14-FA84-9844-93A9-E36A9EC3F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DE0532-18CA-0842-881E-5353D9F61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9AFFF5-F996-C046-872B-700E2F184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BCCD46-1359-8B4B-8AD7-0F3C142A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32E8-E6F4-BF41-94B8-C39A17BE7A4A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BE01BE-A05F-7440-A279-65911A1F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871B1C-A4EE-1244-BDE1-14B7791A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95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1E944-4E93-4E46-9B0B-E2E9F231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D59911-1231-454F-815D-041F97455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447E40-B5B9-0E4A-A1DD-62C127363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4E667B-599A-EC4B-86C0-30A5ED71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082-FE8D-3D4C-AC5A-7F6A45F47D56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679638-8E13-5E42-94BC-E2F4CC84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4E6E2C-5C7F-F248-903B-7651A2DB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39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8588EC-071A-EF4D-8BFB-9386D4991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86611A-B21A-BE40-9B7F-B931A8DBB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1E7C35-B1CE-4B48-A4D3-E9DC0DFB7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B358-B5E6-174D-9960-AD2EDC78F575}" type="datetime1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6CA331-0913-C74E-A9BE-C70F7F141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isao ishibashi©︎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68F7E0-74BE-1C4F-ADAB-08A24C2E4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A7079-9A1C-F940-A3D4-7BFD90DFC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59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1FB1A34-D267-D440-8B32-F8E63458FF5D}"/>
              </a:ext>
            </a:extLst>
          </p:cNvPr>
          <p:cNvSpPr txBox="1"/>
          <p:nvPr/>
        </p:nvSpPr>
        <p:spPr>
          <a:xfrm>
            <a:off x="102870" y="2030363"/>
            <a:ext cx="1195577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ワークショップ</a:t>
            </a:r>
            <a:br>
              <a:rPr lang="en-US" altLang="ja-JP" sz="72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endParaRPr lang="en-US" altLang="ja-JP" sz="72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kumimoji="1" lang="en-US" altLang="ja-JP" sz="60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PEST</a:t>
            </a:r>
            <a:r>
              <a:rPr kumimoji="1" lang="ja-JP" altLang="en-US" sz="60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分析をしてみましょう</a:t>
            </a:r>
          </a:p>
        </p:txBody>
      </p:sp>
    </p:spTree>
    <p:extLst>
      <p:ext uri="{BB962C8B-B14F-4D97-AF65-F5344CB8AC3E}">
        <p14:creationId xmlns:p14="http://schemas.microsoft.com/office/powerpoint/2010/main" val="246610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/>
          <p:nvPr/>
        </p:nvSpPr>
        <p:spPr>
          <a:xfrm>
            <a:off x="368565" y="311123"/>
            <a:ext cx="5727323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r>
              <a:rPr lang="ja" altLang="en-US" sz="3323" dirty="0">
                <a:solidFill>
                  <a:schemeClr val="dk2"/>
                </a:solidFill>
              </a:rPr>
              <a:t>政治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368565" y="3429023"/>
            <a:ext cx="5727323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b" anchorCtr="0">
            <a:noAutofit/>
          </a:bodyPr>
          <a:lstStyle/>
          <a:p>
            <a:r>
              <a:rPr lang="ja" altLang="en-US" sz="3323">
                <a:solidFill>
                  <a:schemeClr val="dk2"/>
                </a:solidFill>
              </a:rPr>
              <a:t>社会</a:t>
            </a:r>
            <a:endParaRPr sz="3323">
              <a:solidFill>
                <a:schemeClr val="dk2"/>
              </a:solidFill>
            </a:endParaRPr>
          </a:p>
        </p:txBody>
      </p:sp>
      <p:sp>
        <p:nvSpPr>
          <p:cNvPr id="146" name="Google Shape;146;p15"/>
          <p:cNvSpPr/>
          <p:nvPr/>
        </p:nvSpPr>
        <p:spPr>
          <a:xfrm>
            <a:off x="6096003" y="311123"/>
            <a:ext cx="5678585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pPr algn="r"/>
            <a:r>
              <a:rPr lang="ja" altLang="en-US" sz="3323">
                <a:solidFill>
                  <a:schemeClr val="dk2"/>
                </a:solidFill>
              </a:rPr>
              <a:t>経済</a:t>
            </a:r>
            <a:endParaRPr sz="3323">
              <a:solidFill>
                <a:schemeClr val="dk2"/>
              </a:solidFill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6096003" y="3429023"/>
            <a:ext cx="5678585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b" anchorCtr="0">
            <a:noAutofit/>
          </a:bodyPr>
          <a:lstStyle/>
          <a:p>
            <a:pPr algn="r"/>
            <a:r>
              <a:rPr lang="ja" altLang="en-US" sz="3323" dirty="0">
                <a:solidFill>
                  <a:schemeClr val="dk2"/>
                </a:solidFill>
              </a:rPr>
              <a:t>技術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12917D-1EE1-DA45-94FA-FEA71FB247E0}"/>
              </a:ext>
            </a:extLst>
          </p:cNvPr>
          <p:cNvSpPr txBox="1"/>
          <p:nvPr/>
        </p:nvSpPr>
        <p:spPr>
          <a:xfrm>
            <a:off x="10555770" y="19664"/>
            <a:ext cx="782675" cy="30302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裏付なし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BB2DF7-941D-BE48-AABC-25ECFEB2D954}"/>
              </a:ext>
            </a:extLst>
          </p:cNvPr>
          <p:cNvSpPr txBox="1"/>
          <p:nvPr/>
        </p:nvSpPr>
        <p:spPr>
          <a:xfrm>
            <a:off x="11381592" y="19664"/>
            <a:ext cx="782674" cy="303029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裏付あり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0EC446-FC04-D144-8F50-DB90B24C7CBC}"/>
              </a:ext>
            </a:extLst>
          </p:cNvPr>
          <p:cNvSpPr txBox="1"/>
          <p:nvPr/>
        </p:nvSpPr>
        <p:spPr>
          <a:xfrm>
            <a:off x="-1" y="0"/>
            <a:ext cx="396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ブレインストーミング：</a:t>
            </a:r>
            <a:r>
              <a:rPr lang="en-US" altLang="ja-JP" dirty="0"/>
              <a:t> PEST</a:t>
            </a:r>
            <a:r>
              <a:rPr lang="ja-JP" altLang="en-US"/>
              <a:t>分析</a:t>
            </a:r>
            <a:endParaRPr kumimoji="1" lang="ja-JP" altLang="en-US"/>
          </a:p>
        </p:txBody>
      </p:sp>
      <p:sp>
        <p:nvSpPr>
          <p:cNvPr id="55" name="Google Shape;148;p15">
            <a:extLst>
              <a:ext uri="{FF2B5EF4-FFF2-40B4-BE49-F238E27FC236}">
                <a16:creationId xmlns:a16="http://schemas.microsoft.com/office/drawing/2014/main" id="{5079770E-1EF2-404D-A3C3-CE06042FF7EC}"/>
              </a:ext>
            </a:extLst>
          </p:cNvPr>
          <p:cNvSpPr/>
          <p:nvPr/>
        </p:nvSpPr>
        <p:spPr>
          <a:xfrm>
            <a:off x="4494969" y="1827969"/>
            <a:ext cx="3202062" cy="3202062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" altLang="en-US" sz="3323" dirty="0">
                <a:solidFill>
                  <a:schemeClr val="dk2"/>
                </a:solidFill>
              </a:rPr>
              <a:t>分析対象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FD40926-2938-1941-A085-76256C1957D1}"/>
              </a:ext>
            </a:extLst>
          </p:cNvPr>
          <p:cNvSpPr txBox="1"/>
          <p:nvPr/>
        </p:nvSpPr>
        <p:spPr>
          <a:xfrm>
            <a:off x="4913205" y="3167686"/>
            <a:ext cx="2365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○○業界</a:t>
            </a:r>
          </a:p>
        </p:txBody>
      </p:sp>
    </p:spTree>
    <p:extLst>
      <p:ext uri="{BB962C8B-B14F-4D97-AF65-F5344CB8AC3E}">
        <p14:creationId xmlns:p14="http://schemas.microsoft.com/office/powerpoint/2010/main" val="129679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722067F-0F20-3C40-8717-A0427FC26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99779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4D84EA4-4C5B-F643-9B85-95EEF81234F8}"/>
              </a:ext>
            </a:extLst>
          </p:cNvPr>
          <p:cNvSpPr/>
          <p:nvPr/>
        </p:nvSpPr>
        <p:spPr>
          <a:xfrm>
            <a:off x="0" y="6411954"/>
            <a:ext cx="4355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/>
              <a:t>参考文献：</a:t>
            </a:r>
            <a:r>
              <a:rPr lang="en" altLang="ja-JP" sz="1050" dirty="0"/>
              <a:t> https://</a:t>
            </a:r>
            <a:r>
              <a:rPr lang="en" altLang="ja-JP" sz="1050" dirty="0" err="1"/>
              <a:t>www.missiondrivenbrand.jp</a:t>
            </a:r>
            <a:r>
              <a:rPr lang="en" altLang="ja-JP" sz="1050" dirty="0"/>
              <a:t>/entry/</a:t>
            </a:r>
            <a:r>
              <a:rPr lang="en" altLang="ja-JP" sz="1050" dirty="0" err="1"/>
              <a:t>kaitai_pest</a:t>
            </a:r>
            <a:endParaRPr lang="ja-JP" altLang="en-US" sz="105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3C30E90-F7CA-D34F-B338-E52E80CCF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135" y="4220"/>
            <a:ext cx="9321800" cy="7874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5DAB01F-73EB-B240-B67C-55D74A4BB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676" y="784048"/>
            <a:ext cx="2353416" cy="31148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28192F3-5AE6-F64F-81D1-985160DBE2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092" y="794571"/>
            <a:ext cx="6390999" cy="314606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26EFDF9-F9E6-E249-9DF5-4511902B835E}"/>
              </a:ext>
            </a:extLst>
          </p:cNvPr>
          <p:cNvSpPr txBox="1">
            <a:spLocks/>
          </p:cNvSpPr>
          <p:nvPr/>
        </p:nvSpPr>
        <p:spPr>
          <a:xfrm>
            <a:off x="0" y="46743"/>
            <a:ext cx="2800350" cy="675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PEST</a:t>
            </a:r>
            <a:r>
              <a:rPr lang="ja-JP" altLang="en-US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149808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/>
          <p:nvPr/>
        </p:nvSpPr>
        <p:spPr>
          <a:xfrm>
            <a:off x="368565" y="311123"/>
            <a:ext cx="5727323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r>
              <a:rPr lang="ja" altLang="en-US" sz="3323" dirty="0">
                <a:solidFill>
                  <a:schemeClr val="dk2"/>
                </a:solidFill>
              </a:rPr>
              <a:t>政治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368565" y="3429023"/>
            <a:ext cx="5727323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b" anchorCtr="0">
            <a:noAutofit/>
          </a:bodyPr>
          <a:lstStyle/>
          <a:p>
            <a:r>
              <a:rPr lang="ja" altLang="en-US" sz="3323">
                <a:solidFill>
                  <a:schemeClr val="dk2"/>
                </a:solidFill>
              </a:rPr>
              <a:t>社会</a:t>
            </a:r>
            <a:endParaRPr sz="3323">
              <a:solidFill>
                <a:schemeClr val="dk2"/>
              </a:solidFill>
            </a:endParaRPr>
          </a:p>
        </p:txBody>
      </p:sp>
      <p:sp>
        <p:nvSpPr>
          <p:cNvPr id="146" name="Google Shape;146;p15"/>
          <p:cNvSpPr/>
          <p:nvPr/>
        </p:nvSpPr>
        <p:spPr>
          <a:xfrm>
            <a:off x="6096002" y="314847"/>
            <a:ext cx="5678585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pPr algn="r"/>
            <a:r>
              <a:rPr lang="ja" altLang="en-US" sz="3323">
                <a:solidFill>
                  <a:schemeClr val="dk2"/>
                </a:solidFill>
              </a:rPr>
              <a:t>経済</a:t>
            </a:r>
            <a:endParaRPr sz="3323">
              <a:solidFill>
                <a:schemeClr val="dk2"/>
              </a:solidFill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6096003" y="3429023"/>
            <a:ext cx="5678585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b" anchorCtr="0">
            <a:noAutofit/>
          </a:bodyPr>
          <a:lstStyle/>
          <a:p>
            <a:pPr algn="r"/>
            <a:r>
              <a:rPr lang="ja" altLang="en-US" sz="3323" dirty="0">
                <a:solidFill>
                  <a:schemeClr val="dk2"/>
                </a:solidFill>
              </a:rPr>
              <a:t>技術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12917D-1EE1-DA45-94FA-FEA71FB247E0}"/>
              </a:ext>
            </a:extLst>
          </p:cNvPr>
          <p:cNvSpPr txBox="1"/>
          <p:nvPr/>
        </p:nvSpPr>
        <p:spPr>
          <a:xfrm>
            <a:off x="10555770" y="19664"/>
            <a:ext cx="782675" cy="30302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裏付なし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BB2DF7-941D-BE48-AABC-25ECFEB2D954}"/>
              </a:ext>
            </a:extLst>
          </p:cNvPr>
          <p:cNvSpPr txBox="1"/>
          <p:nvPr/>
        </p:nvSpPr>
        <p:spPr>
          <a:xfrm>
            <a:off x="11381592" y="19664"/>
            <a:ext cx="782674" cy="303029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裏付あり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0EC446-FC04-D144-8F50-DB90B24C7CBC}"/>
              </a:ext>
            </a:extLst>
          </p:cNvPr>
          <p:cNvSpPr txBox="1"/>
          <p:nvPr/>
        </p:nvSpPr>
        <p:spPr>
          <a:xfrm>
            <a:off x="-1" y="0"/>
            <a:ext cx="396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ブレインストーミング：</a:t>
            </a:r>
            <a:r>
              <a:rPr lang="en-US" altLang="ja-JP" dirty="0"/>
              <a:t> PEST</a:t>
            </a:r>
            <a:r>
              <a:rPr lang="ja-JP" altLang="en-US"/>
              <a:t>分析</a:t>
            </a:r>
            <a:endParaRPr kumimoji="1" lang="ja-JP" altLang="en-US"/>
          </a:p>
        </p:txBody>
      </p:sp>
      <p:sp>
        <p:nvSpPr>
          <p:cNvPr id="55" name="Google Shape;148;p15">
            <a:extLst>
              <a:ext uri="{FF2B5EF4-FFF2-40B4-BE49-F238E27FC236}">
                <a16:creationId xmlns:a16="http://schemas.microsoft.com/office/drawing/2014/main" id="{5079770E-1EF2-404D-A3C3-CE06042FF7EC}"/>
              </a:ext>
            </a:extLst>
          </p:cNvPr>
          <p:cNvSpPr/>
          <p:nvPr/>
        </p:nvSpPr>
        <p:spPr>
          <a:xfrm>
            <a:off x="4494969" y="1827969"/>
            <a:ext cx="3202062" cy="3202062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" altLang="en-US" sz="3323" dirty="0">
                <a:solidFill>
                  <a:schemeClr val="dk2"/>
                </a:solidFill>
              </a:rPr>
              <a:t>分析対象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FD40926-2938-1941-A085-76256C1957D1}"/>
              </a:ext>
            </a:extLst>
          </p:cNvPr>
          <p:cNvSpPr txBox="1"/>
          <p:nvPr/>
        </p:nvSpPr>
        <p:spPr>
          <a:xfrm>
            <a:off x="4913205" y="3167686"/>
            <a:ext cx="2365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アパレル業界</a:t>
            </a:r>
            <a:endParaRPr kumimoji="1" lang="ja-JP" altLang="en-US" sz="4000" b="1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F1BD8C-3D1F-D245-B8C1-17F9029F66EF}"/>
              </a:ext>
            </a:extLst>
          </p:cNvPr>
          <p:cNvSpPr txBox="1"/>
          <p:nvPr/>
        </p:nvSpPr>
        <p:spPr>
          <a:xfrm>
            <a:off x="905921" y="2054729"/>
            <a:ext cx="1848709" cy="550962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XXX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93F3BA4-7B89-754F-8931-9709DE559512}"/>
              </a:ext>
            </a:extLst>
          </p:cNvPr>
          <p:cNvSpPr txBox="1"/>
          <p:nvPr/>
        </p:nvSpPr>
        <p:spPr>
          <a:xfrm>
            <a:off x="905806" y="1171117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SDGs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4F3D2C-9EA2-1E42-BC60-D96F70CD64C8}"/>
              </a:ext>
            </a:extLst>
          </p:cNvPr>
          <p:cNvSpPr txBox="1"/>
          <p:nvPr/>
        </p:nvSpPr>
        <p:spPr>
          <a:xfrm>
            <a:off x="2914128" y="651925"/>
            <a:ext cx="2792197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ファストファッションと貧困層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7DBF6D0-D0BA-F943-AB7D-AA47B6AF9BCA}"/>
              </a:ext>
            </a:extLst>
          </p:cNvPr>
          <p:cNvSpPr txBox="1"/>
          <p:nvPr/>
        </p:nvSpPr>
        <p:spPr>
          <a:xfrm>
            <a:off x="905806" y="4131394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リサイクル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C95D022-A2BF-AF47-ABBC-7B417D4A12D5}"/>
              </a:ext>
            </a:extLst>
          </p:cNvPr>
          <p:cNvSpPr txBox="1"/>
          <p:nvPr/>
        </p:nvSpPr>
        <p:spPr>
          <a:xfrm>
            <a:off x="3090830" y="4073668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リアル店舗の衰退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9893B0E-D516-694A-B300-04ED00FD4E9F}"/>
              </a:ext>
            </a:extLst>
          </p:cNvPr>
          <p:cNvSpPr txBox="1"/>
          <p:nvPr/>
        </p:nvSpPr>
        <p:spPr>
          <a:xfrm>
            <a:off x="7697146" y="5030031"/>
            <a:ext cx="1848709" cy="550962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XXX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75C149D-1DE5-7B4B-A630-F0E943C920BC}"/>
              </a:ext>
            </a:extLst>
          </p:cNvPr>
          <p:cNvSpPr txBox="1"/>
          <p:nvPr/>
        </p:nvSpPr>
        <p:spPr>
          <a:xfrm>
            <a:off x="8472969" y="3635617"/>
            <a:ext cx="2145772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ZOZO</a:t>
            </a: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スーツ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0C4E4B1-01DF-D249-BAF1-6FA4F432A7C0}"/>
              </a:ext>
            </a:extLst>
          </p:cNvPr>
          <p:cNvSpPr txBox="1"/>
          <p:nvPr/>
        </p:nvSpPr>
        <p:spPr>
          <a:xfrm>
            <a:off x="9003566" y="5781661"/>
            <a:ext cx="1848709" cy="550962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XXX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20BC141-471A-754E-A819-6038B2A682D7}"/>
              </a:ext>
            </a:extLst>
          </p:cNvPr>
          <p:cNvSpPr txBox="1"/>
          <p:nvPr/>
        </p:nvSpPr>
        <p:spPr>
          <a:xfrm>
            <a:off x="9799094" y="4474658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メルカリの台頭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F4EE9D7-22D4-3949-8251-A5446ADD2196}"/>
              </a:ext>
            </a:extLst>
          </p:cNvPr>
          <p:cNvSpPr txBox="1"/>
          <p:nvPr/>
        </p:nvSpPr>
        <p:spPr>
          <a:xfrm>
            <a:off x="8226687" y="136091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中国の人件費が向上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72DA5A-F55F-F947-BE52-D5F424A6C6BB}"/>
              </a:ext>
            </a:extLst>
          </p:cNvPr>
          <p:cNvSpPr txBox="1"/>
          <p:nvPr/>
        </p:nvSpPr>
        <p:spPr>
          <a:xfrm>
            <a:off x="9556290" y="3060674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再生衣料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E597F80-8293-BD49-BC37-1D344D8AE42F}"/>
              </a:ext>
            </a:extLst>
          </p:cNvPr>
          <p:cNvSpPr txBox="1"/>
          <p:nvPr/>
        </p:nvSpPr>
        <p:spPr>
          <a:xfrm>
            <a:off x="7482929" y="4330372"/>
            <a:ext cx="2145772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IR</a:t>
            </a: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タグで会計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91E9B6D-2B9B-3F43-A9E6-8A50F24A2A75}"/>
              </a:ext>
            </a:extLst>
          </p:cNvPr>
          <p:cNvSpPr txBox="1"/>
          <p:nvPr/>
        </p:nvSpPr>
        <p:spPr>
          <a:xfrm>
            <a:off x="3951957" y="4945820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百貨店</a:t>
            </a:r>
            <a:b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の衰退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D51447D-E4BA-D444-AB73-B5C1504983C9}"/>
              </a:ext>
            </a:extLst>
          </p:cNvPr>
          <p:cNvSpPr txBox="1"/>
          <p:nvPr/>
        </p:nvSpPr>
        <p:spPr>
          <a:xfrm>
            <a:off x="5615511" y="1184851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在庫問題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C550FA-1C36-D147-BA04-E714ECBF7FEC}"/>
              </a:ext>
            </a:extLst>
          </p:cNvPr>
          <p:cNvSpPr txBox="1"/>
          <p:nvPr/>
        </p:nvSpPr>
        <p:spPr>
          <a:xfrm>
            <a:off x="71171" y="3067159"/>
            <a:ext cx="3019544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利益構造</a:t>
            </a:r>
            <a:b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（アリババ仕入れ）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019C429-1C70-4E49-A8A2-1E655F800AE7}"/>
              </a:ext>
            </a:extLst>
          </p:cNvPr>
          <p:cNvSpPr txBox="1"/>
          <p:nvPr/>
        </p:nvSpPr>
        <p:spPr>
          <a:xfrm>
            <a:off x="6648758" y="692445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タグ切り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13FC690-39F7-0245-BD0E-18FF96C26862}"/>
              </a:ext>
            </a:extLst>
          </p:cNvPr>
          <p:cNvSpPr txBox="1"/>
          <p:nvPr/>
        </p:nvSpPr>
        <p:spPr>
          <a:xfrm>
            <a:off x="6461394" y="5729690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発熱・冷寒生地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A676632-8367-144B-ABE0-66CE06F23919}"/>
              </a:ext>
            </a:extLst>
          </p:cNvPr>
          <p:cNvSpPr txBox="1"/>
          <p:nvPr/>
        </p:nvSpPr>
        <p:spPr>
          <a:xfrm>
            <a:off x="1395815" y="5770262"/>
            <a:ext cx="417684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ファッショントレンドの変化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（暗い色→薄くて明るい色）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5BD9C93-0CA9-BD4E-9487-1F9A9B986446}"/>
              </a:ext>
            </a:extLst>
          </p:cNvPr>
          <p:cNvSpPr txBox="1"/>
          <p:nvPr/>
        </p:nvSpPr>
        <p:spPr>
          <a:xfrm>
            <a:off x="7324226" y="2555106"/>
            <a:ext cx="2390051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クラファン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8030BED-DD5E-9042-96B4-BDD75262BD2B}"/>
              </a:ext>
            </a:extLst>
          </p:cNvPr>
          <p:cNvSpPr txBox="1"/>
          <p:nvPr/>
        </p:nvSpPr>
        <p:spPr>
          <a:xfrm>
            <a:off x="9545854" y="1127822"/>
            <a:ext cx="2390051" cy="143250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補助金、助成金、融資などを通して資金集め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4B958C4-CE12-2F42-BA37-576321D6C8FE}"/>
              </a:ext>
            </a:extLst>
          </p:cNvPr>
          <p:cNvSpPr txBox="1"/>
          <p:nvPr/>
        </p:nvSpPr>
        <p:spPr>
          <a:xfrm>
            <a:off x="7110464" y="1427720"/>
            <a:ext cx="2306045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自社リソースで開発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4BD8ABB-F0D9-1D45-AC52-AE8685A972B4}"/>
              </a:ext>
            </a:extLst>
          </p:cNvPr>
          <p:cNvSpPr txBox="1"/>
          <p:nvPr/>
        </p:nvSpPr>
        <p:spPr>
          <a:xfrm>
            <a:off x="173437" y="4701581"/>
            <a:ext cx="2917278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インフルエンサー</a:t>
            </a:r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+</a:t>
            </a: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自社ブランド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3C55B82-E4D5-E746-B9B4-7153A4F86347}"/>
              </a:ext>
            </a:extLst>
          </p:cNvPr>
          <p:cNvSpPr txBox="1"/>
          <p:nvPr/>
        </p:nvSpPr>
        <p:spPr>
          <a:xfrm>
            <a:off x="2863474" y="1891330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使用済みフリース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30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722067F-0F20-3C40-8717-A0427FC26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99779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4D84EA4-4C5B-F643-9B85-95EEF81234F8}"/>
              </a:ext>
            </a:extLst>
          </p:cNvPr>
          <p:cNvSpPr/>
          <p:nvPr/>
        </p:nvSpPr>
        <p:spPr>
          <a:xfrm>
            <a:off x="0" y="6411954"/>
            <a:ext cx="4355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/>
              <a:t>参考文献：</a:t>
            </a:r>
            <a:r>
              <a:rPr lang="en" altLang="ja-JP" sz="1050" dirty="0"/>
              <a:t> https://</a:t>
            </a:r>
            <a:r>
              <a:rPr lang="en" altLang="ja-JP" sz="1050" dirty="0" err="1"/>
              <a:t>www.missiondrivenbrand.jp</a:t>
            </a:r>
            <a:r>
              <a:rPr lang="en" altLang="ja-JP" sz="1050" dirty="0"/>
              <a:t>/entry/</a:t>
            </a:r>
            <a:r>
              <a:rPr lang="en" altLang="ja-JP" sz="1050" dirty="0" err="1"/>
              <a:t>kaitai_pest</a:t>
            </a:r>
            <a:endParaRPr lang="ja-JP" altLang="en-US" sz="105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3C30E90-F7CA-D34F-B338-E52E80CCF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135" y="4220"/>
            <a:ext cx="9321800" cy="7874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5DAB01F-73EB-B240-B67C-55D74A4BB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676" y="784048"/>
            <a:ext cx="2353416" cy="31148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28192F3-5AE6-F64F-81D1-985160DBE2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092" y="794571"/>
            <a:ext cx="6390999" cy="314606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26EFDF9-F9E6-E249-9DF5-4511902B835E}"/>
              </a:ext>
            </a:extLst>
          </p:cNvPr>
          <p:cNvSpPr txBox="1">
            <a:spLocks/>
          </p:cNvSpPr>
          <p:nvPr/>
        </p:nvSpPr>
        <p:spPr>
          <a:xfrm>
            <a:off x="0" y="46743"/>
            <a:ext cx="2800350" cy="675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PEST</a:t>
            </a:r>
            <a:r>
              <a:rPr lang="ja-JP" altLang="en-US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分析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57DC29-43BB-354C-B4D1-A0607B2CBA03}"/>
              </a:ext>
            </a:extLst>
          </p:cNvPr>
          <p:cNvSpPr txBox="1"/>
          <p:nvPr/>
        </p:nvSpPr>
        <p:spPr>
          <a:xfrm>
            <a:off x="928285" y="4445185"/>
            <a:ext cx="2792197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ファストファッションと貧困層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34BE2EE-5CD6-CD40-B60F-8545692B0C5F}"/>
              </a:ext>
            </a:extLst>
          </p:cNvPr>
          <p:cNvSpPr txBox="1"/>
          <p:nvPr/>
        </p:nvSpPr>
        <p:spPr>
          <a:xfrm>
            <a:off x="1551194" y="1875357"/>
            <a:ext cx="151536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使用済みフリース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F5F7F2-A4EF-F14C-9480-2194D888E4A8}"/>
              </a:ext>
            </a:extLst>
          </p:cNvPr>
          <p:cNvSpPr txBox="1"/>
          <p:nvPr/>
        </p:nvSpPr>
        <p:spPr>
          <a:xfrm>
            <a:off x="6802379" y="4445185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リアル店舗の衰退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AB9E7-E47A-394A-A3FD-EFBDE7768F8D}"/>
              </a:ext>
            </a:extLst>
          </p:cNvPr>
          <p:cNvSpPr txBox="1"/>
          <p:nvPr/>
        </p:nvSpPr>
        <p:spPr>
          <a:xfrm>
            <a:off x="6461088" y="2027950"/>
            <a:ext cx="2531293" cy="1285577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ファッショントレンドの変化</a:t>
            </a:r>
            <a:endParaRPr lang="en-US" altLang="ja-JP" sz="16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16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（暗い色→薄くて</a:t>
            </a:r>
            <a:br>
              <a:rPr lang="en-US" altLang="ja-JP" sz="16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16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明るい色）</a:t>
            </a:r>
            <a:endParaRPr lang="en-US" altLang="ja-JP" sz="16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9CBA8AB-F50F-644C-A451-D1574923A3C8}"/>
              </a:ext>
            </a:extLst>
          </p:cNvPr>
          <p:cNvSpPr txBox="1"/>
          <p:nvPr/>
        </p:nvSpPr>
        <p:spPr>
          <a:xfrm>
            <a:off x="4119099" y="4391455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中国の人件費が向上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CD5DFE8-FA47-4A48-BBD0-3372CD903F5B}"/>
              </a:ext>
            </a:extLst>
          </p:cNvPr>
          <p:cNvSpPr txBox="1"/>
          <p:nvPr/>
        </p:nvSpPr>
        <p:spPr>
          <a:xfrm>
            <a:off x="4088311" y="2173300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再生衣料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FB6CC91-80A4-A445-9B09-525467DCEC87}"/>
              </a:ext>
            </a:extLst>
          </p:cNvPr>
          <p:cNvSpPr txBox="1"/>
          <p:nvPr/>
        </p:nvSpPr>
        <p:spPr>
          <a:xfrm>
            <a:off x="3817639" y="2955489"/>
            <a:ext cx="2390051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クラファン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F95ABF-FB3E-4547-BA90-0B2599BE9D7D}"/>
              </a:ext>
            </a:extLst>
          </p:cNvPr>
          <p:cNvSpPr txBox="1"/>
          <p:nvPr/>
        </p:nvSpPr>
        <p:spPr>
          <a:xfrm>
            <a:off x="9519305" y="1887938"/>
            <a:ext cx="2145772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IR</a:t>
            </a: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タグで会計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C4B5B15-BF7B-174B-865B-DEC822CA562A}"/>
              </a:ext>
            </a:extLst>
          </p:cNvPr>
          <p:cNvSpPr txBox="1"/>
          <p:nvPr/>
        </p:nvSpPr>
        <p:spPr>
          <a:xfrm>
            <a:off x="10197225" y="2459623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発熱・冷寒生地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54A01AB-9AF7-794B-B1C7-DD1D9AAD53E5}"/>
              </a:ext>
            </a:extLst>
          </p:cNvPr>
          <p:cNvSpPr txBox="1"/>
          <p:nvPr/>
        </p:nvSpPr>
        <p:spPr>
          <a:xfrm>
            <a:off x="1418060" y="2954170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SDGs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93D3942-7C44-C845-8C11-FFD143340ACA}"/>
              </a:ext>
            </a:extLst>
          </p:cNvPr>
          <p:cNvSpPr txBox="1"/>
          <p:nvPr/>
        </p:nvSpPr>
        <p:spPr>
          <a:xfrm>
            <a:off x="8471520" y="3574829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メルカリの台頭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2E2B7EFF-B2F6-9C4C-BACD-1BDBF2B045D0}"/>
              </a:ext>
            </a:extLst>
          </p:cNvPr>
          <p:cNvSpPr/>
          <p:nvPr/>
        </p:nvSpPr>
        <p:spPr>
          <a:xfrm rot="1344976">
            <a:off x="5966545" y="1926100"/>
            <a:ext cx="4762452" cy="241170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5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/>
          <p:nvPr/>
        </p:nvSpPr>
        <p:spPr>
          <a:xfrm>
            <a:off x="368565" y="311123"/>
            <a:ext cx="5727323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r>
              <a:rPr lang="ja" altLang="en-US" sz="3323" dirty="0">
                <a:solidFill>
                  <a:schemeClr val="dk2"/>
                </a:solidFill>
              </a:rPr>
              <a:t>政治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368565" y="3429023"/>
            <a:ext cx="5727323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b" anchorCtr="0">
            <a:noAutofit/>
          </a:bodyPr>
          <a:lstStyle/>
          <a:p>
            <a:r>
              <a:rPr lang="ja" altLang="en-US" sz="3323">
                <a:solidFill>
                  <a:schemeClr val="dk2"/>
                </a:solidFill>
              </a:rPr>
              <a:t>社会</a:t>
            </a:r>
            <a:endParaRPr sz="3323">
              <a:solidFill>
                <a:schemeClr val="dk2"/>
              </a:solidFill>
            </a:endParaRPr>
          </a:p>
        </p:txBody>
      </p:sp>
      <p:sp>
        <p:nvSpPr>
          <p:cNvPr id="146" name="Google Shape;146;p15"/>
          <p:cNvSpPr/>
          <p:nvPr/>
        </p:nvSpPr>
        <p:spPr>
          <a:xfrm>
            <a:off x="6096003" y="311123"/>
            <a:ext cx="5678585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pPr algn="r"/>
            <a:r>
              <a:rPr lang="ja" altLang="en-US" sz="3323">
                <a:solidFill>
                  <a:schemeClr val="dk2"/>
                </a:solidFill>
              </a:rPr>
              <a:t>経済</a:t>
            </a:r>
            <a:endParaRPr sz="3323">
              <a:solidFill>
                <a:schemeClr val="dk2"/>
              </a:solidFill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6096003" y="3429023"/>
            <a:ext cx="5678585" cy="311787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b" anchorCtr="0">
            <a:noAutofit/>
          </a:bodyPr>
          <a:lstStyle/>
          <a:p>
            <a:pPr algn="r"/>
            <a:r>
              <a:rPr lang="ja" altLang="en-US" sz="3323" dirty="0">
                <a:solidFill>
                  <a:schemeClr val="dk2"/>
                </a:solidFill>
              </a:rPr>
              <a:t>技術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12917D-1EE1-DA45-94FA-FEA71FB247E0}"/>
              </a:ext>
            </a:extLst>
          </p:cNvPr>
          <p:cNvSpPr txBox="1"/>
          <p:nvPr/>
        </p:nvSpPr>
        <p:spPr>
          <a:xfrm>
            <a:off x="10555770" y="19664"/>
            <a:ext cx="782675" cy="30302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裏付なし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BB2DF7-941D-BE48-AABC-25ECFEB2D954}"/>
              </a:ext>
            </a:extLst>
          </p:cNvPr>
          <p:cNvSpPr txBox="1"/>
          <p:nvPr/>
        </p:nvSpPr>
        <p:spPr>
          <a:xfrm>
            <a:off x="11381592" y="19664"/>
            <a:ext cx="782674" cy="303029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裏付あり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0EC446-FC04-D144-8F50-DB90B24C7CBC}"/>
              </a:ext>
            </a:extLst>
          </p:cNvPr>
          <p:cNvSpPr txBox="1"/>
          <p:nvPr/>
        </p:nvSpPr>
        <p:spPr>
          <a:xfrm>
            <a:off x="-1" y="0"/>
            <a:ext cx="396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ブレインストーミング：</a:t>
            </a:r>
            <a:r>
              <a:rPr lang="en-US" altLang="ja-JP" dirty="0"/>
              <a:t> PEST</a:t>
            </a:r>
            <a:r>
              <a:rPr lang="ja-JP" altLang="en-US"/>
              <a:t>分析</a:t>
            </a:r>
            <a:endParaRPr kumimoji="1" lang="ja-JP" altLang="en-US"/>
          </a:p>
        </p:txBody>
      </p:sp>
      <p:sp>
        <p:nvSpPr>
          <p:cNvPr id="55" name="Google Shape;148;p15">
            <a:extLst>
              <a:ext uri="{FF2B5EF4-FFF2-40B4-BE49-F238E27FC236}">
                <a16:creationId xmlns:a16="http://schemas.microsoft.com/office/drawing/2014/main" id="{5079770E-1EF2-404D-A3C3-CE06042FF7EC}"/>
              </a:ext>
            </a:extLst>
          </p:cNvPr>
          <p:cNvSpPr/>
          <p:nvPr/>
        </p:nvSpPr>
        <p:spPr>
          <a:xfrm>
            <a:off x="4494969" y="1827969"/>
            <a:ext cx="3202062" cy="3202062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4392" tIns="84392" rIns="84392" bIns="84392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" altLang="en-US" sz="3323" dirty="0">
                <a:solidFill>
                  <a:schemeClr val="dk2"/>
                </a:solidFill>
              </a:rPr>
              <a:t>分析対象</a:t>
            </a:r>
            <a:endParaRPr sz="3323" dirty="0">
              <a:solidFill>
                <a:schemeClr val="dk2"/>
              </a:solidFill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FD40926-2938-1941-A085-76256C1957D1}"/>
              </a:ext>
            </a:extLst>
          </p:cNvPr>
          <p:cNvSpPr txBox="1"/>
          <p:nvPr/>
        </p:nvSpPr>
        <p:spPr>
          <a:xfrm>
            <a:off x="4026879" y="3025753"/>
            <a:ext cx="4290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デスクワーク</a:t>
            </a:r>
            <a:br>
              <a:rPr lang="en-US" altLang="ja-JP" sz="40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40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健康器具</a:t>
            </a:r>
            <a:br>
              <a:rPr lang="en-US" altLang="ja-JP" sz="40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kumimoji="1" lang="ja-JP" altLang="en-US" sz="40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業界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85D1C7-107B-3D42-B19A-D4E07F176467}"/>
              </a:ext>
            </a:extLst>
          </p:cNvPr>
          <p:cNvSpPr txBox="1"/>
          <p:nvPr/>
        </p:nvSpPr>
        <p:spPr>
          <a:xfrm>
            <a:off x="208310" y="1403300"/>
            <a:ext cx="2291663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働く年が長くなっている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56FA07-1201-E949-ABDD-A05D92DEC0C2}"/>
              </a:ext>
            </a:extLst>
          </p:cNvPr>
          <p:cNvSpPr txBox="1"/>
          <p:nvPr/>
        </p:nvSpPr>
        <p:spPr>
          <a:xfrm>
            <a:off x="7564106" y="4110737"/>
            <a:ext cx="2792197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コットン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→肌に優しい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C89FF9-47CB-0642-9040-061011714FA2}"/>
              </a:ext>
            </a:extLst>
          </p:cNvPr>
          <p:cNvSpPr txBox="1"/>
          <p:nvPr/>
        </p:nvSpPr>
        <p:spPr>
          <a:xfrm>
            <a:off x="2562194" y="3665030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蒸れる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0F3E0C0-0671-5745-9A23-67AE5AB58EFD}"/>
              </a:ext>
            </a:extLst>
          </p:cNvPr>
          <p:cNvSpPr txBox="1"/>
          <p:nvPr/>
        </p:nvSpPr>
        <p:spPr>
          <a:xfrm>
            <a:off x="8154910" y="6181931"/>
            <a:ext cx="2792197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ポリエステル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021386-B7ED-554E-8A9C-F691B1EFC22C}"/>
              </a:ext>
            </a:extLst>
          </p:cNvPr>
          <p:cNvSpPr txBox="1"/>
          <p:nvPr/>
        </p:nvSpPr>
        <p:spPr>
          <a:xfrm>
            <a:off x="2078617" y="3120503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夏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A23C84-67E7-9B40-BDA2-839E7F7B2CEE}"/>
              </a:ext>
            </a:extLst>
          </p:cNvPr>
          <p:cNvSpPr txBox="1"/>
          <p:nvPr/>
        </p:nvSpPr>
        <p:spPr>
          <a:xfrm>
            <a:off x="2156119" y="5813713"/>
            <a:ext cx="3820046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デスクワークの時間が長くなってきている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CB7A07C-C71A-3341-ADDF-32C374903DB3}"/>
              </a:ext>
            </a:extLst>
          </p:cNvPr>
          <p:cNvSpPr txBox="1"/>
          <p:nvPr/>
        </p:nvSpPr>
        <p:spPr>
          <a:xfrm>
            <a:off x="2883463" y="4130918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在宅ワークが増えた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312A9FE-6C28-544D-AFA5-989233F573E7}"/>
              </a:ext>
            </a:extLst>
          </p:cNvPr>
          <p:cNvSpPr txBox="1"/>
          <p:nvPr/>
        </p:nvSpPr>
        <p:spPr>
          <a:xfrm>
            <a:off x="3889412" y="5155152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健康志向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8550F3A-015D-C94D-ACC2-B931DA0DDD47}"/>
              </a:ext>
            </a:extLst>
          </p:cNvPr>
          <p:cNvSpPr txBox="1"/>
          <p:nvPr/>
        </p:nvSpPr>
        <p:spPr>
          <a:xfrm>
            <a:off x="8507594" y="454867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健康志向</a:t>
            </a:r>
            <a:b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→市場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A76C4D-0075-7F46-A49D-32FF8571D495}"/>
              </a:ext>
            </a:extLst>
          </p:cNvPr>
          <p:cNvSpPr txBox="1"/>
          <p:nvPr/>
        </p:nvSpPr>
        <p:spPr>
          <a:xfrm>
            <a:off x="8994531" y="1242191"/>
            <a:ext cx="2697781" cy="143250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健康志向</a:t>
            </a:r>
            <a:b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市場は横ばい</a:t>
            </a:r>
            <a:b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２１９０億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35FB646-2864-D042-B1B3-30C321200EEF}"/>
              </a:ext>
            </a:extLst>
          </p:cNvPr>
          <p:cNvSpPr txBox="1"/>
          <p:nvPr/>
        </p:nvSpPr>
        <p:spPr>
          <a:xfrm>
            <a:off x="9754202" y="2525381"/>
            <a:ext cx="1848709" cy="550962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内訳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6466E14-52C5-6849-B8B1-7EBB4EAAF0AB}"/>
              </a:ext>
            </a:extLst>
          </p:cNvPr>
          <p:cNvSpPr txBox="1"/>
          <p:nvPr/>
        </p:nvSpPr>
        <p:spPr>
          <a:xfrm>
            <a:off x="5860859" y="257998"/>
            <a:ext cx="2697781" cy="143250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体力の衰え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持病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ストレス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FC208B-D542-E143-85D3-DD64692F28B8}"/>
              </a:ext>
            </a:extLst>
          </p:cNvPr>
          <p:cNvSpPr txBox="1"/>
          <p:nvPr/>
        </p:nvSpPr>
        <p:spPr>
          <a:xfrm>
            <a:off x="46314" y="5358706"/>
            <a:ext cx="2515880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平均年齢５０歳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3566F13-D9CD-9641-8B5C-7E6FCA5BE89A}"/>
              </a:ext>
            </a:extLst>
          </p:cNvPr>
          <p:cNvSpPr txBox="1"/>
          <p:nvPr/>
        </p:nvSpPr>
        <p:spPr>
          <a:xfrm>
            <a:off x="5564180" y="4817053"/>
            <a:ext cx="2360917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オーガニック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D6C7AC8-C0F5-B745-B69B-44C3A0C1E770}"/>
              </a:ext>
            </a:extLst>
          </p:cNvPr>
          <p:cNvSpPr txBox="1"/>
          <p:nvPr/>
        </p:nvSpPr>
        <p:spPr>
          <a:xfrm>
            <a:off x="7770656" y="5135999"/>
            <a:ext cx="2360917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磁気のある素材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BD2975-5346-8D4E-ADE5-3C4BBF1AC2EC}"/>
              </a:ext>
            </a:extLst>
          </p:cNvPr>
          <p:cNvSpPr txBox="1"/>
          <p:nvPr/>
        </p:nvSpPr>
        <p:spPr>
          <a:xfrm>
            <a:off x="5564180" y="5438412"/>
            <a:ext cx="2360917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血行の良くなる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30B089B-46E8-D343-8DDA-31E869B434A3}"/>
              </a:ext>
            </a:extLst>
          </p:cNvPr>
          <p:cNvSpPr txBox="1"/>
          <p:nvPr/>
        </p:nvSpPr>
        <p:spPr>
          <a:xfrm>
            <a:off x="3002971" y="423286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薬機法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EE3C365-E8A6-9345-97C1-1E3178AF1656}"/>
              </a:ext>
            </a:extLst>
          </p:cNvPr>
          <p:cNvSpPr txBox="1"/>
          <p:nvPr/>
        </p:nvSpPr>
        <p:spPr>
          <a:xfrm>
            <a:off x="2746131" y="1150621"/>
            <a:ext cx="2291663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リーガルチェック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B9B2EFA-9466-F040-A7F4-97FC96D3B64B}"/>
              </a:ext>
            </a:extLst>
          </p:cNvPr>
          <p:cNvSpPr txBox="1"/>
          <p:nvPr/>
        </p:nvSpPr>
        <p:spPr>
          <a:xfrm>
            <a:off x="1341699" y="443427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薬事法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A0525F7-2914-264B-A9A1-7E64FB0811D7}"/>
              </a:ext>
            </a:extLst>
          </p:cNvPr>
          <p:cNvSpPr txBox="1"/>
          <p:nvPr/>
        </p:nvSpPr>
        <p:spPr>
          <a:xfrm>
            <a:off x="1951336" y="4917887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予防医学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4DA7EDD-C2B7-9340-8212-1BCE5D5B4EE6}"/>
              </a:ext>
            </a:extLst>
          </p:cNvPr>
          <p:cNvSpPr txBox="1"/>
          <p:nvPr/>
        </p:nvSpPr>
        <p:spPr>
          <a:xfrm>
            <a:off x="59977" y="4399941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女性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8BAE4F5-3C2E-2940-AF9F-04DED89F5F06}"/>
              </a:ext>
            </a:extLst>
          </p:cNvPr>
          <p:cNvSpPr txBox="1"/>
          <p:nvPr/>
        </p:nvSpPr>
        <p:spPr>
          <a:xfrm>
            <a:off x="59977" y="3752196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東洋医学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A6CA83-684A-954D-AD8E-8928B739A424}"/>
              </a:ext>
            </a:extLst>
          </p:cNvPr>
          <p:cNvSpPr txBox="1"/>
          <p:nvPr/>
        </p:nvSpPr>
        <p:spPr>
          <a:xfrm>
            <a:off x="59977" y="3201234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ツボ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95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722067F-0F20-3C40-8717-A0427FC26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99779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4D84EA4-4C5B-F643-9B85-95EEF81234F8}"/>
              </a:ext>
            </a:extLst>
          </p:cNvPr>
          <p:cNvSpPr/>
          <p:nvPr/>
        </p:nvSpPr>
        <p:spPr>
          <a:xfrm>
            <a:off x="0" y="6411954"/>
            <a:ext cx="4355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/>
              <a:t>参考文献：</a:t>
            </a:r>
            <a:r>
              <a:rPr lang="en" altLang="ja-JP" sz="1050" dirty="0"/>
              <a:t> https://</a:t>
            </a:r>
            <a:r>
              <a:rPr lang="en" altLang="ja-JP" sz="1050" dirty="0" err="1"/>
              <a:t>www.missiondrivenbrand.jp</a:t>
            </a:r>
            <a:r>
              <a:rPr lang="en" altLang="ja-JP" sz="1050" dirty="0"/>
              <a:t>/entry/</a:t>
            </a:r>
            <a:r>
              <a:rPr lang="en" altLang="ja-JP" sz="1050" dirty="0" err="1"/>
              <a:t>kaitai_pest</a:t>
            </a:r>
            <a:endParaRPr lang="ja-JP" altLang="en-US" sz="105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3C30E90-F7CA-D34F-B338-E52E80CCF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135" y="4220"/>
            <a:ext cx="9321800" cy="7874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5DAB01F-73EB-B240-B67C-55D74A4BB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676" y="784048"/>
            <a:ext cx="2353416" cy="31148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28192F3-5AE6-F64F-81D1-985160DBE2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092" y="794571"/>
            <a:ext cx="6390999" cy="314606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26EFDF9-F9E6-E249-9DF5-4511902B835E}"/>
              </a:ext>
            </a:extLst>
          </p:cNvPr>
          <p:cNvSpPr txBox="1">
            <a:spLocks/>
          </p:cNvSpPr>
          <p:nvPr/>
        </p:nvSpPr>
        <p:spPr>
          <a:xfrm>
            <a:off x="0" y="46743"/>
            <a:ext cx="2800350" cy="675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PEST</a:t>
            </a:r>
            <a:r>
              <a:rPr lang="ja-JP" altLang="en-US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分析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142B29-1FBA-994E-95EA-EBF1B709EFCA}"/>
              </a:ext>
            </a:extLst>
          </p:cNvPr>
          <p:cNvSpPr txBox="1"/>
          <p:nvPr/>
        </p:nvSpPr>
        <p:spPr>
          <a:xfrm>
            <a:off x="1178552" y="4582048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薬機法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EDC05D-5B21-5149-8A1A-51B1AD98075A}"/>
              </a:ext>
            </a:extLst>
          </p:cNvPr>
          <p:cNvSpPr txBox="1"/>
          <p:nvPr/>
        </p:nvSpPr>
        <p:spPr>
          <a:xfrm>
            <a:off x="3784436" y="4134860"/>
            <a:ext cx="2697781" cy="143250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健康志向</a:t>
            </a:r>
            <a:b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市場は横ばい</a:t>
            </a:r>
            <a:br>
              <a:rPr lang="en-US" altLang="ja-JP" sz="24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</a:br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２１９０億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90CEC30-9DC8-E94C-9317-FBF0611056CE}"/>
              </a:ext>
            </a:extLst>
          </p:cNvPr>
          <p:cNvSpPr txBox="1"/>
          <p:nvPr/>
        </p:nvSpPr>
        <p:spPr>
          <a:xfrm>
            <a:off x="4208971" y="2723140"/>
            <a:ext cx="1848709" cy="550962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今後は？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FCA475-A41B-2A4F-A9DE-3347E917EA94}"/>
              </a:ext>
            </a:extLst>
          </p:cNvPr>
          <p:cNvSpPr txBox="1"/>
          <p:nvPr/>
        </p:nvSpPr>
        <p:spPr>
          <a:xfrm>
            <a:off x="5557862" y="3194067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在宅ワークが増えた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6622CF-D099-9C44-9E6C-34E7AFF5B823}"/>
              </a:ext>
            </a:extLst>
          </p:cNvPr>
          <p:cNvSpPr txBox="1"/>
          <p:nvPr/>
        </p:nvSpPr>
        <p:spPr>
          <a:xfrm>
            <a:off x="6350159" y="1617389"/>
            <a:ext cx="2697781" cy="143250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体力の衰え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持病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ストレス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807D08-2A94-9D46-8026-B468C56AD6ED}"/>
              </a:ext>
            </a:extLst>
          </p:cNvPr>
          <p:cNvSpPr txBox="1"/>
          <p:nvPr/>
        </p:nvSpPr>
        <p:spPr>
          <a:xfrm>
            <a:off x="8962082" y="1884779"/>
            <a:ext cx="2792197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コットン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→肌に優しい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E30ADE4-1025-1A44-8C03-3E90EE4F3C51}"/>
              </a:ext>
            </a:extLst>
          </p:cNvPr>
          <p:cNvSpPr txBox="1"/>
          <p:nvPr/>
        </p:nvSpPr>
        <p:spPr>
          <a:xfrm>
            <a:off x="9531655" y="3408735"/>
            <a:ext cx="2360917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オーガニック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1B5B3EB-A07C-0743-B9EA-7E71AAEAAC17}"/>
              </a:ext>
            </a:extLst>
          </p:cNvPr>
          <p:cNvSpPr txBox="1"/>
          <p:nvPr/>
        </p:nvSpPr>
        <p:spPr>
          <a:xfrm>
            <a:off x="9168632" y="2910041"/>
            <a:ext cx="2360917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磁気のある素材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9F7B2F-A6AE-1A43-9D31-C15F59CF591B}"/>
              </a:ext>
            </a:extLst>
          </p:cNvPr>
          <p:cNvSpPr txBox="1"/>
          <p:nvPr/>
        </p:nvSpPr>
        <p:spPr>
          <a:xfrm>
            <a:off x="1357390" y="2359079"/>
            <a:ext cx="1848709" cy="99173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キャッチする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A6390A6-55B8-4E46-BFC0-94024248AE46}"/>
              </a:ext>
            </a:extLst>
          </p:cNvPr>
          <p:cNvSpPr txBox="1"/>
          <p:nvPr/>
        </p:nvSpPr>
        <p:spPr>
          <a:xfrm>
            <a:off x="3130717" y="1731409"/>
            <a:ext cx="3820046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デスクワークの時間が長くなってきている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1724CE9-162C-CF44-9FA5-D0D750A63233}"/>
              </a:ext>
            </a:extLst>
          </p:cNvPr>
          <p:cNvSpPr txBox="1"/>
          <p:nvPr/>
        </p:nvSpPr>
        <p:spPr>
          <a:xfrm>
            <a:off x="5306121" y="784220"/>
            <a:ext cx="1848709" cy="991731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在宅ワークが増えた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202EB5A-20B0-EE42-8C56-0C4E6AFB77D2}"/>
              </a:ext>
            </a:extLst>
          </p:cNvPr>
          <p:cNvSpPr txBox="1"/>
          <p:nvPr/>
        </p:nvSpPr>
        <p:spPr>
          <a:xfrm>
            <a:off x="7301339" y="2857773"/>
            <a:ext cx="1848709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健康志向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8BDEB9-E9F6-2F4D-A110-727F446CB3A1}"/>
              </a:ext>
            </a:extLst>
          </p:cNvPr>
          <p:cNvSpPr txBox="1"/>
          <p:nvPr/>
        </p:nvSpPr>
        <p:spPr>
          <a:xfrm>
            <a:off x="8348088" y="1379214"/>
            <a:ext cx="2291663" cy="55096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女性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C145929-3175-5A4F-9EC0-CFE1A71F99D8}"/>
              </a:ext>
            </a:extLst>
          </p:cNvPr>
          <p:cNvSpPr txBox="1"/>
          <p:nvPr/>
        </p:nvSpPr>
        <p:spPr>
          <a:xfrm>
            <a:off x="9493919" y="4361663"/>
            <a:ext cx="2225111" cy="99173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コットンの関税の動向？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69FE38A-56A3-984B-861D-D7AB103F63AF}"/>
              </a:ext>
            </a:extLst>
          </p:cNvPr>
          <p:cNvSpPr txBox="1"/>
          <p:nvPr/>
        </p:nvSpPr>
        <p:spPr>
          <a:xfrm>
            <a:off x="6679800" y="4361663"/>
            <a:ext cx="2225111" cy="99173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コロナの終焉による影響？</a:t>
            </a:r>
            <a:endParaRPr lang="en-US" altLang="ja-JP" sz="24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D3E052D5-ED02-DA4F-B073-B2455E479682}"/>
              </a:ext>
            </a:extLst>
          </p:cNvPr>
          <p:cNvSpPr/>
          <p:nvPr/>
        </p:nvSpPr>
        <p:spPr>
          <a:xfrm rot="3175329">
            <a:off x="8154171" y="1745390"/>
            <a:ext cx="4179983" cy="19555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07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87362</TotalTime>
  <Words>366</Words>
  <Application>Microsoft Macintosh PowerPoint</Application>
  <PresentationFormat>ワイド画面</PresentationFormat>
  <Paragraphs>115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Hiragino Kaku Gothic Pro W6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PEライン マーケティング</dc:title>
  <dc:creator>Ishibashi Isao</dc:creator>
  <cp:lastModifiedBy>Ishibashi Isao</cp:lastModifiedBy>
  <cp:revision>120</cp:revision>
  <dcterms:created xsi:type="dcterms:W3CDTF">2020-11-20T06:19:27Z</dcterms:created>
  <dcterms:modified xsi:type="dcterms:W3CDTF">2021-03-20T07:03:23Z</dcterms:modified>
</cp:coreProperties>
</file>